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4" r:id="rId5"/>
    <p:sldId id="345" r:id="rId6"/>
    <p:sldId id="334" r:id="rId7"/>
    <p:sldId id="329" r:id="rId8"/>
    <p:sldId id="344" r:id="rId9"/>
    <p:sldId id="346" r:id="rId10"/>
    <p:sldId id="347" r:id="rId11"/>
    <p:sldId id="351" r:id="rId12"/>
    <p:sldId id="349" r:id="rId13"/>
    <p:sldId id="350" r:id="rId14"/>
    <p:sldId id="3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FCB1-93FF-4259-80E9-0F788523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743FB-9CF2-B901-6A29-A4D42CE1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F7BFA-D3BB-AA65-81E5-A48E192BE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7A1F-9FED-1A67-DD12-B51E1B95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A0FF-5B1C-5685-EF4A-1BCD2B20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ABC1-A739-B8CF-9F3A-CCB229E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CC33B-484E-A1CF-2923-CE10B496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F2D60-821C-B404-FD2C-9E663D4F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3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C841-2DEC-469E-56FA-1055CF4E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95C93-41A4-D93C-7EA8-45DAFB0C2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8615B-DBAE-4284-A497-C57B1019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006D-4C9B-7BD1-FBE9-C01A4FE93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D2BC-3BCC-8029-A036-58186118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68666-8FE3-E622-787E-05161250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8023-BED8-329F-8C7B-EA85C65EB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09B3C-CE48-4149-A47B-D592BF911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924B-B7EA-7D64-F60F-3AD9B55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A4976-EE65-F2E7-2083-E024F7D32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1C403-6DAF-0A69-BAF4-A4FCCB1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55B7-D914-7F2D-2FFC-E8B490AD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1595-3197-6562-F3C0-6EF711805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67FEB-D687-A656-8886-EC507E363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3382D-6403-CD3C-0E1D-81481E7DC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DF7C-6E4A-D425-7BBD-A7FD9872B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16" y="2676088"/>
            <a:ext cx="8961120" cy="3431096"/>
          </a:xfrm>
        </p:spPr>
        <p:txBody>
          <a:bodyPr/>
          <a:lstStyle/>
          <a:p>
            <a:r>
              <a:rPr lang="en-US" sz="4800" dirty="0"/>
              <a:t>Exploring The Link Between Education </a:t>
            </a:r>
            <a:br>
              <a:rPr lang="en-US" sz="4800" dirty="0"/>
            </a:br>
            <a:r>
              <a:rPr lang="en-US" sz="4800" dirty="0"/>
              <a:t>and Career Success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800" dirty="0"/>
              <a:t>Alexander Boyd</a:t>
            </a:r>
            <a:br>
              <a:rPr lang="en-US" sz="1800" dirty="0"/>
            </a:br>
            <a:r>
              <a:rPr lang="en-US" sz="1800" dirty="0"/>
              <a:t>IS219 Spring 2025</a:t>
            </a:r>
            <a:br>
              <a:rPr lang="en-US" sz="1800" dirty="0"/>
            </a:br>
            <a:r>
              <a:rPr lang="en-US" sz="1800" dirty="0"/>
              <a:t>Data Story Application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2524-2E6D-51A5-6F09-7EB8C1C2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DBC-CD42-4B34-2E7A-95700C3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961925"/>
            <a:ext cx="2462069" cy="932507"/>
          </a:xfrm>
        </p:spPr>
        <p:txBody>
          <a:bodyPr/>
          <a:lstStyle/>
          <a:p>
            <a:r>
              <a:rPr lang="en-US" sz="3600" dirty="0"/>
              <a:t>Figure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068A-24A8-7C2E-3440-127F07A95E80}"/>
              </a:ext>
            </a:extLst>
          </p:cNvPr>
          <p:cNvSpPr txBox="1"/>
          <p:nvPr/>
        </p:nvSpPr>
        <p:spPr>
          <a:xfrm>
            <a:off x="449098" y="1648758"/>
            <a:ext cx="30816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grouped bar chart which displays the modal number of job offers graduates received compared to the number of internships they had completed.</a:t>
            </a:r>
          </a:p>
          <a:p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graduates were grouped according to their majors in order to give a more granular &amp; objective look at each field of study.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1B92E-98BE-F456-1BC5-A3AF8B5EFA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670976" y="961925"/>
            <a:ext cx="8300114" cy="4934150"/>
          </a:xfrm>
        </p:spPr>
      </p:pic>
    </p:spTree>
    <p:extLst>
      <p:ext uri="{BB962C8B-B14F-4D97-AF65-F5344CB8AC3E}">
        <p14:creationId xmlns:p14="http://schemas.microsoft.com/office/powerpoint/2010/main" val="5834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4" y="4346528"/>
            <a:ext cx="7000972" cy="1709423"/>
          </a:xfrm>
        </p:spPr>
        <p:txBody>
          <a:bodyPr/>
          <a:lstStyle/>
          <a:p>
            <a:r>
              <a:rPr lang="en-029" dirty="0"/>
              <a:t>Thank you for your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AC7-F547-210F-C3E9-8CBCCBE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999477"/>
            <a:ext cx="6400800" cy="1852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029" sz="1200" b="0" dirty="0"/>
              <a:t>Essential Question:</a:t>
            </a:r>
            <a:br>
              <a:rPr lang="en-029" dirty="0"/>
            </a:br>
            <a:r>
              <a:rPr lang="en-US" sz="2400" dirty="0"/>
              <a:t>How do the choices made in one's academic journey impact their career outcomes? </a:t>
            </a:r>
            <a:br>
              <a:rPr lang="en-US" sz="2400" dirty="0"/>
            </a:br>
            <a:br>
              <a:rPr lang="en-US" sz="2400" dirty="0"/>
            </a:br>
            <a:r>
              <a:rPr lang="en-029" sz="1200" b="0" dirty="0"/>
              <a:t>Background: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1D23-3CAF-FE63-EA51-5F9FCA2FE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931954"/>
            <a:ext cx="6400800" cy="2718034"/>
          </a:xfrm>
        </p:spPr>
        <p:txBody>
          <a:bodyPr/>
          <a:lstStyle/>
          <a:p>
            <a:r>
              <a:rPr lang="en-US" sz="1800" dirty="0"/>
              <a:t>In the age of information, the professional landscape has seen much change in the way skills and knowledge are passed on. </a:t>
            </a:r>
          </a:p>
          <a:p>
            <a:r>
              <a:rPr lang="en-US" sz="1800" dirty="0"/>
              <a:t>In many fields, especially those centered around technology, education is no longer the only ticket into the professional world. </a:t>
            </a:r>
          </a:p>
          <a:p>
            <a:r>
              <a:rPr lang="en-US" sz="1800" dirty="0"/>
              <a:t>There are many who believe academia to be optional for entry. In my project, I seek to take an objective look at the data and come to a conclusion on whether or not school is the be-all, end-all for career success.</a:t>
            </a:r>
          </a:p>
        </p:txBody>
      </p:sp>
    </p:spTree>
    <p:extLst>
      <p:ext uri="{BB962C8B-B14F-4D97-AF65-F5344CB8AC3E}">
        <p14:creationId xmlns:p14="http://schemas.microsoft.com/office/powerpoint/2010/main" val="4593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IDE Setup</a:t>
            </a:r>
          </a:p>
        </p:txBody>
      </p:sp>
      <p:pic>
        <p:nvPicPr>
          <p:cNvPr id="12" name="Picture Placeholder 11" descr="Computer script on a screen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75" r="16675"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351AFD-1FA6-241D-6741-46DB4E6F27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848C5-C509-1747-29F2-0F89F50D6FCF}"/>
              </a:ext>
            </a:extLst>
          </p:cNvPr>
          <p:cNvSpPr txBox="1"/>
          <p:nvPr/>
        </p:nvSpPr>
        <p:spPr>
          <a:xfrm>
            <a:off x="549766" y="1556997"/>
            <a:ext cx="308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main folder (as shown on the right) is the directory where all my publicly accessible elements are kept.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are elements that can be accessed by the web browser when the application is run. This of course, includes our dataset.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394A-0E53-96EA-DA6A-5D0DA707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EB43-B734-B487-51A0-C08427B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94" y="752834"/>
            <a:ext cx="2318095" cy="932507"/>
          </a:xfrm>
        </p:spPr>
        <p:txBody>
          <a:bodyPr/>
          <a:lstStyle/>
          <a:p>
            <a:r>
              <a:rPr lang="en-US" dirty="0"/>
              <a:t>src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2EE9F-6472-48CA-74D0-6DC4E575F2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4011585" y="752834"/>
            <a:ext cx="7630649" cy="5352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B272-34FB-27F5-0244-B8F260EDA218}"/>
              </a:ext>
            </a:extLst>
          </p:cNvPr>
          <p:cNvSpPr txBox="1"/>
          <p:nvPr/>
        </p:nvSpPr>
        <p:spPr>
          <a:xfrm>
            <a:off x="549766" y="1556997"/>
            <a:ext cx="30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>
                <a:solidFill>
                  <a:schemeClr val="bg1"/>
                </a:solidFill>
              </a:rPr>
              <a:t>My src folder (as shown on the right) is the directory that contains all of my code and my react elements.</a:t>
            </a:r>
          </a:p>
          <a:p>
            <a:endParaRPr lang="en-029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I’ve stored all the files that generate the application. These are executed in the background and produce a webpage we can interact with.</a:t>
            </a:r>
          </a:p>
        </p:txBody>
      </p:sp>
    </p:spTree>
    <p:extLst>
      <p:ext uri="{BB962C8B-B14F-4D97-AF65-F5344CB8AC3E}">
        <p14:creationId xmlns:p14="http://schemas.microsoft.com/office/powerpoint/2010/main" val="26100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916-CD0B-3EED-E6D7-1B79BA65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C51-94C6-815C-6177-B9E75DA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r>
              <a:rPr lang="en-US" dirty="0"/>
              <a:t>The Application</a:t>
            </a:r>
          </a:p>
        </p:txBody>
      </p:sp>
      <p:pic>
        <p:nvPicPr>
          <p:cNvPr id="12" name="Picture Placeholder 11" descr="Hashtag computer key">
            <a:extLst>
              <a:ext uri="{FF2B5EF4-FFF2-40B4-BE49-F238E27FC236}">
                <a16:creationId xmlns:a16="http://schemas.microsoft.com/office/drawing/2014/main" id="{A7BD6A17-361F-8AE2-C696-F70436ACB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443860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7685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CBC-42AA-3EDB-D450-6494466E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1A3C-5AD6-E37C-195F-5010BC9A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57D5-9FFD-0CEE-F11A-CB84955E4DA4}"/>
              </a:ext>
            </a:extLst>
          </p:cNvPr>
          <p:cNvSpPr txBox="1"/>
          <p:nvPr/>
        </p:nvSpPr>
        <p:spPr>
          <a:xfrm>
            <a:off x="507822" y="1398984"/>
            <a:ext cx="28226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scatter plot graph which plots students' college GPA against their starting salary.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GPA and students' earnings right out of school.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D44F8-0FEC-88F8-602C-4FD8865219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4585" r="4585"/>
          <a:stretch/>
        </p:blipFill>
        <p:spPr>
          <a:xfrm>
            <a:off x="3531765" y="752834"/>
            <a:ext cx="8317682" cy="5437231"/>
          </a:xfrm>
        </p:spPr>
      </p:pic>
    </p:spTree>
    <p:extLst>
      <p:ext uri="{BB962C8B-B14F-4D97-AF65-F5344CB8AC3E}">
        <p14:creationId xmlns:p14="http://schemas.microsoft.com/office/powerpoint/2010/main" val="111698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89F4-5008-8676-7547-45E6B5C2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9EF1-79BA-16E5-ACBE-16C5346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72974-406A-9A03-D22E-C8A644DA3469}"/>
              </a:ext>
            </a:extLst>
          </p:cNvPr>
          <p:cNvSpPr txBox="1"/>
          <p:nvPr/>
        </p:nvSpPr>
        <p:spPr>
          <a:xfrm>
            <a:off x="507822" y="1398984"/>
            <a:ext cx="28226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point diagram which plots students’ major against their starting salary as well as their mid career salary.</a:t>
            </a:r>
          </a:p>
          <a:p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visualize a correlation between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major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students' earnings.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CA6C7-ADF0-4669-7FA9-90CE6E35BC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136" r="2136"/>
          <a:stretch/>
        </p:blipFill>
        <p:spPr>
          <a:xfrm>
            <a:off x="3738879" y="930137"/>
            <a:ext cx="8057691" cy="4997726"/>
          </a:xfrm>
        </p:spPr>
      </p:pic>
    </p:spTree>
    <p:extLst>
      <p:ext uri="{BB962C8B-B14F-4D97-AF65-F5344CB8AC3E}">
        <p14:creationId xmlns:p14="http://schemas.microsoft.com/office/powerpoint/2010/main" val="409602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C8D5-3F7D-A085-345F-BC708644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DEE-5DE3-D826-E8BD-3FC60A6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1" y="752834"/>
            <a:ext cx="2462069" cy="932507"/>
          </a:xfrm>
        </p:spPr>
        <p:txBody>
          <a:bodyPr/>
          <a:lstStyle/>
          <a:p>
            <a:r>
              <a:rPr lang="en-US" sz="3600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0DE3C-CF5C-DBD8-465E-903F748A0BE9}"/>
              </a:ext>
            </a:extLst>
          </p:cNvPr>
          <p:cNvSpPr txBox="1"/>
          <p:nvPr/>
        </p:nvSpPr>
        <p:spPr>
          <a:xfrm>
            <a:off x="428390" y="1516430"/>
            <a:ext cx="2931665" cy="455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created this using D3’s visualization library. </a:t>
            </a:r>
          </a:p>
          <a:p>
            <a:pPr>
              <a:lnSpc>
                <a:spcPct val="150000"/>
              </a:lnSpc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figure shows a stacked bar chart which displays the total number of graduates in the data set, grouped by salary range and divided by Major.</a:t>
            </a:r>
          </a:p>
          <a:p>
            <a:pPr>
              <a:lnSpc>
                <a:spcPct val="150000"/>
              </a:lnSpc>
            </a:pP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was done with the intention of trying to determine which fields of study were most lucrative to pursue.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662F90-8BE2-744C-6A39-9D84F70D40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3439486" y="903092"/>
            <a:ext cx="8498048" cy="5051815"/>
          </a:xfrm>
        </p:spPr>
      </p:pic>
    </p:spTree>
    <p:extLst>
      <p:ext uri="{BB962C8B-B14F-4D97-AF65-F5344CB8AC3E}">
        <p14:creationId xmlns:p14="http://schemas.microsoft.com/office/powerpoint/2010/main" val="14819482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{31546584-1DE3-4BAF-A8C1-DD79228E6EDC}tf03460604_win32</Template>
  <TotalTime>110</TotalTime>
  <Words>486</Words>
  <Application>Microsoft Office PowerPoint</Application>
  <PresentationFormat>Widescreen</PresentationFormat>
  <Paragraphs>47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Custom</vt:lpstr>
      <vt:lpstr>Exploring The Link Between Education  and Career Success    Alexander Boyd IS219 Spring 2025 Data Story Application Project</vt:lpstr>
      <vt:lpstr>Essential Question: How do the choices made in one's academic journey impact their career outcomes?   Background:</vt:lpstr>
      <vt:lpstr>IDE Setup</vt:lpstr>
      <vt:lpstr>Public</vt:lpstr>
      <vt:lpstr>src</vt:lpstr>
      <vt:lpstr>The Application</vt:lpstr>
      <vt:lpstr>Figure 1</vt:lpstr>
      <vt:lpstr>Figure 2</vt:lpstr>
      <vt:lpstr>Figure 3</vt:lpstr>
      <vt:lpstr>Figure 4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Boyd</dc:creator>
  <cp:lastModifiedBy>Alexander Boyd</cp:lastModifiedBy>
  <cp:revision>8</cp:revision>
  <dcterms:created xsi:type="dcterms:W3CDTF">2025-03-14T18:50:58Z</dcterms:created>
  <dcterms:modified xsi:type="dcterms:W3CDTF">2025-03-28T19:22:35Z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